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lvl1pPr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1pPr>
    <a:lvl2pPr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2pPr>
    <a:lvl3pPr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3pPr>
    <a:lvl4pPr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4pPr>
    <a:lvl5pPr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5pPr>
    <a:lvl6pPr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6pPr>
    <a:lvl7pPr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7pPr>
    <a:lvl8pPr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8pPr>
    <a:lvl9pPr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>
        <a:solidFill>
          <a:srgbClr val="000000"/>
        </a:solidFill>
        <a:latin typeface="Arial"/>
        <a:ea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FB255C-C2E2-41E9-B521-D3ADAD723623}">
  <a:tblStyle styleId="{72FB255C-C2E2-41E9-B521-D3ADAD723623}" styleName="Table_0">
    <a:wholeTbl>
      <a:tcTxStyle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t>2020/12/23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2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(APC, AV block….)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har char="●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har char="○"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har char="■"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har char="●"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har char="○"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har char="■"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har char="●"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har char="○"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-us-slidefus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2208517" y="4599878"/>
            <a:ext cx="5521200" cy="44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34300" tIns="17150" rIns="34300" bIns="17150" anchor="ctr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>
              <a:solidFill>
                <a:schemeClr val="lt1"/>
              </a:solidFill>
              <a:latin typeface="Open Sans SemiBold"/>
              <a:ea typeface="Open Sans SemiBold"/>
            </a:endParaRPr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5353979" y="0"/>
            <a:ext cx="3789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34300" tIns="17150" rIns="34300" bIns="17150" anchor="t" anchorCtr="0"/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Font typeface="Arial"/>
              <a:buNone/>
              <a:defRPr sz="1000" b="1" i="0" u="none" strike="noStrike">
                <a:solidFill>
                  <a:srgbClr val="D8D8D8"/>
                </a:solidFill>
                <a:latin typeface="Open Sans SemiBold"/>
                <a:ea typeface="Open Sans SemiBold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>
                <a:solidFill>
                  <a:schemeClr val="dk1"/>
                </a:solidFill>
                <a:latin typeface="Open Sans Light"/>
                <a:ea typeface="Open Sans Light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500" b="0" i="0" u="none" strike="noStrike">
                <a:solidFill>
                  <a:schemeClr val="dk1"/>
                </a:solidFill>
                <a:latin typeface="Open Sans Light"/>
                <a:ea typeface="Open Sans Light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Open Sans Light"/>
                <a:ea typeface="Open Sans Light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Open Sans Light"/>
                <a:ea typeface="Open Sans Light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Calibri"/>
                <a:ea typeface="Calibri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Calibri"/>
                <a:ea typeface="Calibri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Calibri"/>
                <a:ea typeface="Calibri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300" b="0" i="0" u="none" strike="noStrike">
                <a:solidFill>
                  <a:schemeClr val="dk1"/>
                </a:solidFill>
                <a:latin typeface="Calibri"/>
                <a:ea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</a:lvl1pPr>
            <a:lvl2pPr lvl="1">
              <a:spcBef>
                <a:spcPts val="0"/>
              </a:spcBef>
              <a:spcAft>
                <a:spcPts val="0"/>
              </a:spcAft>
              <a:buNone/>
            </a:lvl2pPr>
            <a:lvl3pPr lvl="2">
              <a:spcBef>
                <a:spcPts val="0"/>
              </a:spcBef>
              <a:spcAft>
                <a:spcPts val="0"/>
              </a:spcAft>
              <a:buNone/>
            </a:lvl3pPr>
            <a:lvl4pPr lvl="3">
              <a:spcBef>
                <a:spcPts val="0"/>
              </a:spcBef>
              <a:spcAft>
                <a:spcPts val="0"/>
              </a:spcAft>
              <a:buNone/>
            </a:lvl4pPr>
            <a:lvl5pPr lvl="4">
              <a:spcBef>
                <a:spcPts val="0"/>
              </a:spcBef>
              <a:spcAft>
                <a:spcPts val="0"/>
              </a:spcAft>
              <a:buNone/>
            </a:lvl5pPr>
            <a:lvl6pPr lvl="5">
              <a:spcBef>
                <a:spcPts val="0"/>
              </a:spcBef>
              <a:spcAft>
                <a:spcPts val="0"/>
              </a:spcAft>
              <a:buNone/>
            </a:lvl6pPr>
            <a:lvl7pPr lvl="6">
              <a:spcBef>
                <a:spcPts val="0"/>
              </a:spcBef>
              <a:spcAft>
                <a:spcPts val="0"/>
              </a:spcAft>
              <a:buNone/>
            </a:lvl7pPr>
            <a:lvl8pPr lvl="7">
              <a:spcBef>
                <a:spcPts val="0"/>
              </a:spcBef>
              <a:spcAft>
                <a:spcPts val="0"/>
              </a:spcAft>
              <a:buNone/>
            </a:lvl8pPr>
            <a:lvl9pPr lvl="8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har char="●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har char="○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har char="■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har char="●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har char="○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har char="■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har char="●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har char="○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</a:lvl1pPr>
            <a:lvl2pPr lvl="1">
              <a:spcBef>
                <a:spcPts val="0"/>
              </a:spcBef>
              <a:spcAft>
                <a:spcPts val="0"/>
              </a:spcAft>
              <a:buNone/>
            </a:lvl2pPr>
            <a:lvl3pPr lvl="2">
              <a:spcBef>
                <a:spcPts val="0"/>
              </a:spcBef>
              <a:spcAft>
                <a:spcPts val="0"/>
              </a:spcAft>
              <a:buNone/>
            </a:lvl3pPr>
            <a:lvl4pPr lvl="3">
              <a:spcBef>
                <a:spcPts val="0"/>
              </a:spcBef>
              <a:spcAft>
                <a:spcPts val="0"/>
              </a:spcAft>
              <a:buNone/>
            </a:lvl4pPr>
            <a:lvl5pPr lvl="4">
              <a:spcBef>
                <a:spcPts val="0"/>
              </a:spcBef>
              <a:spcAft>
                <a:spcPts val="0"/>
              </a:spcAft>
              <a:buNone/>
            </a:lvl5pPr>
            <a:lvl6pPr lvl="5">
              <a:spcBef>
                <a:spcPts val="0"/>
              </a:spcBef>
              <a:spcAft>
                <a:spcPts val="0"/>
              </a:spcAft>
              <a:buNone/>
            </a:lvl6pPr>
            <a:lvl7pPr lvl="6">
              <a:spcBef>
                <a:spcPts val="0"/>
              </a:spcBef>
              <a:spcAft>
                <a:spcPts val="0"/>
              </a:spcAft>
              <a:buNone/>
            </a:lvl7pPr>
            <a:lvl8pPr lvl="7">
              <a:spcBef>
                <a:spcPts val="0"/>
              </a:spcBef>
              <a:spcAft>
                <a:spcPts val="0"/>
              </a:spcAft>
              <a:buNone/>
            </a:lvl8pPr>
            <a:lvl9pPr lvl="8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</a:lvl1pPr>
            <a:lvl2pPr lvl="1">
              <a:spcBef>
                <a:spcPts val="0"/>
              </a:spcBef>
              <a:spcAft>
                <a:spcPts val="0"/>
              </a:spcAft>
              <a:buNone/>
            </a:lvl2pPr>
            <a:lvl3pPr lvl="2">
              <a:spcBef>
                <a:spcPts val="0"/>
              </a:spcBef>
              <a:spcAft>
                <a:spcPts val="0"/>
              </a:spcAft>
              <a:buNone/>
            </a:lvl3pPr>
            <a:lvl4pPr lvl="3">
              <a:spcBef>
                <a:spcPts val="0"/>
              </a:spcBef>
              <a:spcAft>
                <a:spcPts val="0"/>
              </a:spcAft>
              <a:buNone/>
            </a:lvl4pPr>
            <a:lvl5pPr lvl="4">
              <a:spcBef>
                <a:spcPts val="0"/>
              </a:spcBef>
              <a:spcAft>
                <a:spcPts val="0"/>
              </a:spcAft>
              <a:buNone/>
            </a:lvl5pPr>
            <a:lvl6pPr lvl="5">
              <a:spcBef>
                <a:spcPts val="0"/>
              </a:spcBef>
              <a:spcAft>
                <a:spcPts val="0"/>
              </a:spcAft>
              <a:buNone/>
            </a:lvl6pPr>
            <a:lvl7pPr lvl="6">
              <a:spcBef>
                <a:spcPts val="0"/>
              </a:spcBef>
              <a:spcAft>
                <a:spcPts val="0"/>
              </a:spcAft>
              <a:buNone/>
            </a:lvl7pPr>
            <a:lvl8pPr lvl="7">
              <a:spcBef>
                <a:spcPts val="0"/>
              </a:spcBef>
              <a:spcAft>
                <a:spcPts val="0"/>
              </a:spcAft>
              <a:buNone/>
            </a:lvl8pPr>
            <a:lvl9pPr lvl="8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har char="●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har char="○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har char="■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har char="●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har char="○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har char="■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har char="●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har char="○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/>
          <p:nvPr/>
        </p:nvPicPr>
        <p:blipFill>
          <a:blip r:embed="rId16"/>
          <a:stretch/>
        </p:blipFill>
        <p:spPr>
          <a:xfrm>
            <a:off x="8167421" y="0"/>
            <a:ext cx="900375" cy="792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1pPr>
      <a:lvl2pPr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2pPr>
      <a:lvl3pPr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3pPr>
      <a:lvl4pPr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4pPr>
      <a:lvl5pPr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5pPr>
      <a:lvl6pPr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6pPr>
      <a:lvl7pPr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7pPr>
      <a:lvl8pPr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8pPr>
      <a:lvl9pPr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9pPr>
    </p:titleStyle>
    <p:bodyStyle>
      <a:lvl1pPr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1pPr>
      <a:lvl2pPr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2pPr>
      <a:lvl3pPr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3pPr>
      <a:lvl4pPr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4pPr>
      <a:lvl5pPr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5pPr>
      <a:lvl6pPr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6pPr>
      <a:lvl7pPr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7pPr>
      <a:lvl8pPr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8pPr>
      <a:lvl9pPr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9pPr>
    </p:bodyStyle>
    <p:otherStyle>
      <a:lvl1pPr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1pPr>
      <a:lvl2pPr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2pPr>
      <a:lvl3pPr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3pPr>
      <a:lvl4pPr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4pPr>
      <a:lvl5pPr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5pPr>
      <a:lvl6pPr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6pPr>
      <a:lvl7pPr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7pPr>
      <a:lvl8pPr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8pPr>
      <a:lvl9pPr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>
          <a:solidFill>
            <a:srgbClr val="000000"/>
          </a:solidFill>
          <a:latin typeface="Arial"/>
          <a:ea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Fg6lntsxWzmVrJ4-5mdwUpxyNyXT1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Do1EvNhdJSLQOLzVgR5nMnLqb2WpFOw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PB2cO4Wzcs4Djft5J4OyBFqBWeE1LAu/view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0tjYly5wfVTBNJ0f3lY4tKk4ZvF42Ho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/>
          <p:nvPr/>
        </p:nvPicPr>
        <p:blipFill>
          <a:blip r:embed="rId3"/>
          <a:stretch/>
        </p:blipFill>
        <p:spPr>
          <a:xfrm>
            <a:off x="2076450" y="2000250"/>
            <a:ext cx="70675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</a:rPr>
              <a:t>WHOLE</a:t>
            </a:r>
            <a:r>
              <a:rPr lang="zh-TW" b="1">
                <a:latin typeface="Lato"/>
                <a:ea typeface="Lato"/>
              </a:rPr>
              <a:t>HEART</a:t>
            </a:r>
            <a:r>
              <a:rPr lang="zh-TW">
                <a:latin typeface="Lato"/>
                <a:ea typeface="Lato"/>
              </a:rPr>
              <a:t>EDLY ENGINEERED</a:t>
            </a:r>
            <a:endParaRPr>
              <a:latin typeface="Lato"/>
              <a:ea typeface="Lato"/>
            </a:endParaRPr>
          </a:p>
        </p:txBody>
      </p:sp>
      <p:pic>
        <p:nvPicPr>
          <p:cNvPr id="68" name="Google Shape;68;p16"/>
          <p:cNvPicPr/>
          <p:nvPr/>
        </p:nvPicPr>
        <p:blipFill>
          <a:blip r:embed="rId4"/>
          <a:stretch/>
        </p:blipFill>
        <p:spPr>
          <a:xfrm>
            <a:off x="901363" y="993250"/>
            <a:ext cx="7341274" cy="1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800">
                <a:solidFill>
                  <a:schemeClr val="dk1"/>
                </a:solidFill>
              </a:rPr>
              <a:t>三大检测情境的案例分享</a:t>
            </a:r>
          </a:p>
        </p:txBody>
      </p:sp>
      <p:sp>
        <p:nvSpPr>
          <p:cNvPr id="116" name="Google Shape;116;p21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快速检测 </a:t>
            </a:r>
            <a:r>
              <a:rPr lang="en-US" sz="1200" b="1">
                <a:solidFill>
                  <a:srgbClr val="38B9BC"/>
                </a:solidFill>
                <a:latin typeface="Proxima Nova"/>
                <a:ea typeface="Proxima Nova"/>
              </a:rPr>
              <a:t>(</a:t>
            </a:r>
            <a:r>
              <a:rPr lang="zh-TW" sz="1200" b="1">
                <a:solidFill>
                  <a:srgbClr val="38B9BC"/>
                </a:solidFill>
                <a:latin typeface="Proxima Nova"/>
                <a:ea typeface="Proxima Nova"/>
              </a:rPr>
              <a:t>高风险族群）</a:t>
            </a:r>
            <a:endParaRPr lang="zh-TW" sz="2000" b="1">
              <a:solidFill>
                <a:srgbClr val="38B9BC"/>
              </a:solidFill>
              <a:latin typeface="Proxima Nova"/>
              <a:ea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老年动物</a:t>
            </a:r>
          </a:p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好发品种</a:t>
            </a:r>
          </a:p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疑似心脏病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18" name="Google Shape;118;p21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术前麻醉评估</a:t>
            </a:r>
          </a:p>
        </p:txBody>
      </p:sp>
      <p:sp>
        <p:nvSpPr>
          <p:cNvPr id="122" name="Google Shape;122;p21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评估麻醉潜在风险</a:t>
            </a:r>
          </a:p>
        </p:txBody>
      </p:sp>
      <p:sp>
        <p:nvSpPr>
          <p:cNvPr id="123" name="Google Shape;123;p21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</a:rPr>
              <a:t>心脏病追踪</a:t>
            </a:r>
          </a:p>
        </p:txBody>
      </p:sp>
      <p:sp>
        <p:nvSpPr>
          <p:cNvPr id="124" name="Google Shape;124;p21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</a:rPr>
              <a:t>病程监控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</a:rPr>
              <a:t>药物疗效评估</a:t>
            </a:r>
            <a:endParaRPr sz="1500">
              <a:solidFill>
                <a:schemeClr val="bg1">
                  <a:lumMod val="65000"/>
                </a:schemeClr>
              </a:solidFill>
              <a:latin typeface="Proxima Nova Semibold"/>
            </a:endParaRPr>
          </a:p>
        </p:txBody>
      </p:sp>
      <p:pic>
        <p:nvPicPr>
          <p:cNvPr id="12" name="Google Shape;158;p24"/>
          <p:cNvPicPr/>
          <p:nvPr/>
        </p:nvPicPr>
        <p:blipFill>
          <a:blip r:embed="rId6"/>
          <a:stretch/>
        </p:blipFill>
        <p:spPr>
          <a:xfrm rot="682801">
            <a:off x="2010373" y="4062525"/>
            <a:ext cx="13525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zh-TW"/>
              <a:t>老年及高风险品种异常比率高达</a:t>
            </a:r>
            <a:r>
              <a:rPr lang="zh-TW" sz="2700">
                <a:solidFill>
                  <a:srgbClr val="FF0000"/>
                </a:solidFill>
              </a:rPr>
              <a:t>40-50%</a:t>
            </a: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5"/>
          <p:cNvPicPr/>
          <p:nvPr/>
        </p:nvPicPr>
        <p:blipFill>
          <a:blip r:embed="rId3"/>
          <a:stretch/>
        </p:blipFill>
        <p:spPr>
          <a:xfrm>
            <a:off x="1574500" y="1298873"/>
            <a:ext cx="6321250" cy="190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/>
          <p:nvPr/>
        </p:nvPicPr>
        <p:blipFill rotWithShape="1">
          <a:blip r:embed="rId4"/>
          <a:srcRect t="6375"/>
          <a:stretch/>
        </p:blipFill>
        <p:spPr>
          <a:xfrm>
            <a:off x="1513075" y="3483134"/>
            <a:ext cx="6444100" cy="127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400" b="0" u="sng">
                <a:solidFill>
                  <a:schemeClr val="hlink"/>
                </a:solidFill>
                <a:latin typeface="Arial"/>
                <a:ea typeface="Arial"/>
                <a:hlinkClick r:id="rId3"/>
              </a:rPr>
              <a:t>King</a:t>
            </a:r>
            <a:endParaRPr sz="2400" b="0">
              <a:latin typeface="Arial"/>
              <a:ea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latin typeface="Arial"/>
              <a:ea typeface="Arial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indent="-361950">
              <a:buFont typeface="Proxima Nova"/>
              <a:buChar char="●"/>
            </a:pPr>
            <a:r>
              <a:rPr lang="en-US" sz="2100"/>
              <a:t>4</a:t>
            </a:r>
            <a:r>
              <a:rPr lang="zh-TW" sz="2100"/>
              <a:t>岁，</a:t>
            </a:r>
            <a:r>
              <a:rPr lang="en-US" sz="2100"/>
              <a:t>44</a:t>
            </a:r>
            <a:r>
              <a:rPr lang="zh-TW" sz="2100"/>
              <a:t>公斤，杜宾犬</a:t>
            </a:r>
          </a:p>
          <a:p>
            <a:pPr lvl="0" indent="-361950">
              <a:buFont typeface="Proxima Nova"/>
              <a:buChar char="●"/>
            </a:pPr>
            <a:r>
              <a:rPr lang="zh-TW" sz="2100"/>
              <a:t>病史：就诊半年前陆续精神食欲差，</a:t>
            </a:r>
            <a:r>
              <a:rPr lang="en-US" sz="2100"/>
              <a:t>3</a:t>
            </a:r>
            <a:r>
              <a:rPr lang="zh-TW" sz="2100"/>
              <a:t>个月前因为呕吐拉肚子于急诊就诊，检测</a:t>
            </a:r>
            <a:r>
              <a:rPr lang="en-US" sz="2100"/>
              <a:t>cPL</a:t>
            </a:r>
            <a:r>
              <a:rPr lang="zh-TW" sz="2100"/>
              <a:t>异常，住院治疗后，再次检测</a:t>
            </a:r>
            <a:r>
              <a:rPr lang="en-US" sz="2100"/>
              <a:t>cPL</a:t>
            </a:r>
            <a:r>
              <a:rPr lang="zh-TW" sz="2100"/>
              <a:t>正常，即出院。</a:t>
            </a:r>
          </a:p>
          <a:p>
            <a:pPr lvl="0" indent="-361950">
              <a:buFont typeface="Proxima Nova"/>
              <a:buChar char="●"/>
            </a:pPr>
            <a:r>
              <a:rPr lang="zh-TW" sz="2100"/>
              <a:t>就诊的临床症状：疲惫、失去活力、腹部肿大、体重比之前重了</a:t>
            </a:r>
            <a:r>
              <a:rPr lang="en-US" sz="2100"/>
              <a:t>5-6</a:t>
            </a:r>
            <a:r>
              <a:rPr lang="zh-TW" sz="2100"/>
              <a:t>公斤，听诊时心跳非常的快</a:t>
            </a:r>
          </a:p>
          <a:p>
            <a:pPr lvl="0" indent="-361950">
              <a:buFont typeface="Proxima Nova"/>
              <a:buChar char="●"/>
            </a:pPr>
            <a:r>
              <a:rPr lang="en-US" sz="2100"/>
              <a:t>Cardiobird</a:t>
            </a:r>
            <a:r>
              <a:rPr lang="zh-TW" sz="2100"/>
              <a:t>检测目的：由于听诊时发现心跳过快，进行心电图快速检查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 sz="2400"/>
              <a:t>Cardiobird</a:t>
            </a:r>
            <a:r>
              <a:rPr lang="zh-TW" sz="2400"/>
              <a:t>检查结果</a:t>
            </a: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11700" y="1239338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indent="-368300">
              <a:lnSpc>
                <a:spcPct val="100000"/>
              </a:lnSpc>
            </a:pPr>
            <a:r>
              <a:rPr lang="zh-TW" sz="2200">
                <a:solidFill>
                  <a:schemeClr val="dk1"/>
                </a:solidFill>
              </a:rPr>
              <a:t>心跳速过快</a:t>
            </a:r>
            <a:r>
              <a:rPr lang="en-US" sz="2200">
                <a:solidFill>
                  <a:schemeClr val="dk1"/>
                </a:solidFill>
              </a:rPr>
              <a:t>:223 bpm</a:t>
            </a:r>
            <a:r>
              <a:rPr lang="zh-TW" sz="2200">
                <a:solidFill>
                  <a:schemeClr val="dk1"/>
                </a:solidFill>
              </a:rPr>
              <a:t>，不规律的心节率，没有</a:t>
            </a:r>
            <a:r>
              <a:rPr lang="en-US" sz="2200">
                <a:solidFill>
                  <a:schemeClr val="dk1"/>
                </a:solidFill>
              </a:rPr>
              <a:t>P</a:t>
            </a:r>
            <a:r>
              <a:rPr lang="zh-TW" sz="2200">
                <a:solidFill>
                  <a:schemeClr val="dk1"/>
                </a:solidFill>
              </a:rPr>
              <a:t>波，宽大的</a:t>
            </a:r>
            <a:r>
              <a:rPr lang="en-US" sz="2200">
                <a:solidFill>
                  <a:schemeClr val="dk1"/>
                </a:solidFill>
              </a:rPr>
              <a:t>QRS</a:t>
            </a:r>
          </a:p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 lang="en-US" sz="2200">
              <a:solidFill>
                <a:schemeClr val="dk1"/>
              </a:solidFill>
            </a:endParaRPr>
          </a:p>
        </p:txBody>
      </p:sp>
      <p:pic>
        <p:nvPicPr>
          <p:cNvPr id="183" name="Google Shape;183;p27"/>
          <p:cNvPicPr/>
          <p:nvPr/>
        </p:nvPicPr>
        <p:blipFill>
          <a:blip r:embed="rId3"/>
          <a:stretch/>
        </p:blipFill>
        <p:spPr>
          <a:xfrm>
            <a:off x="572475" y="2130325"/>
            <a:ext cx="3938774" cy="2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/>
          <p:nvPr/>
        </p:nvPicPr>
        <p:blipFill>
          <a:blip r:embed="rId4"/>
          <a:stretch/>
        </p:blipFill>
        <p:spPr>
          <a:xfrm>
            <a:off x="4773475" y="2702499"/>
            <a:ext cx="4106100" cy="126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zh-TW" sz="2400"/>
              <a:t>诊断及后续建议</a:t>
            </a: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indent="-368300"/>
            <a:r>
              <a:rPr lang="zh-TW" sz="2200"/>
              <a:t>心房颤动</a:t>
            </a:r>
            <a:r>
              <a:rPr lang="en-US" sz="2200"/>
              <a:t>(Atrial fibrillation)</a:t>
            </a:r>
          </a:p>
          <a:p>
            <a:pPr indent="-368300"/>
            <a:r>
              <a:rPr lang="zh-TW" sz="2200" b="0" i="0" strike="noStrike" spc="0">
                <a:solidFill>
                  <a:srgbClr val="000000"/>
                </a:solidFill>
                <a:latin typeface="Arial"/>
                <a:ea typeface="Arial"/>
              </a:rPr>
              <a:t>心动过速</a:t>
            </a:r>
          </a:p>
          <a:p>
            <a:pPr indent="-368300"/>
            <a:endParaRPr lang="zh-TW" sz="2200"/>
          </a:p>
          <a:p>
            <a:pPr marL="88900" indent="0">
              <a:buNone/>
            </a:pPr>
            <a:endParaRPr lang="en-US" sz="2200"/>
          </a:p>
          <a:p>
            <a:pPr marL="88900" indent="0">
              <a:buNone/>
            </a:pPr>
            <a:r>
              <a:rPr lang="zh-TW" sz="2200"/>
              <a:t>心脏科医师的建议处置：</a:t>
            </a:r>
          </a:p>
          <a:p>
            <a:pPr indent="-368300"/>
            <a:r>
              <a:rPr lang="zh-TW" sz="2200"/>
              <a:t>由于品种为杜宾犬</a:t>
            </a:r>
            <a:r>
              <a:rPr lang="en-US" sz="2200"/>
              <a:t>(</a:t>
            </a:r>
            <a:r>
              <a:rPr lang="zh-TW" sz="2200"/>
              <a:t>大型犬只）为</a:t>
            </a:r>
            <a:r>
              <a:rPr lang="en-US" sz="2200"/>
              <a:t>DCM</a:t>
            </a:r>
            <a:r>
              <a:rPr lang="zh-TW" sz="2200"/>
              <a:t>好发品种，且同时有</a:t>
            </a:r>
            <a:r>
              <a:rPr lang="en-US" sz="2200"/>
              <a:t>AFib</a:t>
            </a:r>
            <a:r>
              <a:rPr lang="zh-TW" sz="2200"/>
              <a:t>，建议后续进行</a:t>
            </a:r>
            <a:r>
              <a:rPr lang="zh-TW" sz="2200" b="0" i="0" strike="noStrike" spc="0">
                <a:solidFill>
                  <a:srgbClr val="000000"/>
                </a:solidFill>
                <a:latin typeface="Arial"/>
                <a:ea typeface="Arial"/>
              </a:rPr>
              <a:t>胸部光片及心脏超声检查</a:t>
            </a:r>
            <a:r>
              <a:rPr lang="en-US"/>
              <a:t/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後續追蹤-腹腔超音波</a:t>
            </a:r>
            <a:endParaRPr sz="24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indent="-368300">
              <a:buFont typeface="Proxima Nova"/>
              <a:buChar char="●"/>
            </a:pPr>
            <a:r>
              <a:rPr lang="zh-TW" sz="2200"/>
              <a:t>后续追踪</a:t>
            </a:r>
            <a:r>
              <a:rPr lang="en-US" sz="2200"/>
              <a:t>-</a:t>
            </a:r>
            <a:r>
              <a:rPr lang="zh-TW" sz="2200" b="0" i="0" strike="noStrike" spc="0">
                <a:solidFill>
                  <a:srgbClr val="000000"/>
                </a:solidFill>
                <a:latin typeface="Arial"/>
                <a:ea typeface="Arial"/>
              </a:rPr>
              <a:t>腹部超声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99" name="Google Shape;199;p29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4572001" y="1416600"/>
            <a:ext cx="3546926" cy="26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zh-TW" sz="2400"/>
              <a:t>后续追踪</a:t>
            </a:r>
            <a:r>
              <a:rPr lang="en-US" sz="2400"/>
              <a:t>-</a:t>
            </a:r>
            <a:r>
              <a:rPr lang="zh-TW" sz="2400"/>
              <a:t>心脏超音波</a:t>
            </a: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indent="-368300">
              <a:buFont typeface="Proxima Nova"/>
              <a:buChar char="●"/>
            </a:pPr>
            <a:r>
              <a:rPr lang="zh-TW" sz="2200"/>
              <a:t>四腔室扩大，收缩力不佳</a:t>
            </a: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latin typeface="Arial"/>
              <a:ea typeface="Arial"/>
            </a:endParaRPr>
          </a:p>
        </p:txBody>
      </p:sp>
      <p:pic>
        <p:nvPicPr>
          <p:cNvPr id="207" name="Google Shape;207;p30"/>
          <p:cNvPicPr/>
          <p:nvPr/>
        </p:nvPicPr>
        <p:blipFill>
          <a:blip r:embed="rId3"/>
          <a:stretch/>
        </p:blipFill>
        <p:spPr>
          <a:xfrm>
            <a:off x="4691050" y="1744900"/>
            <a:ext cx="3666801" cy="27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54050" y="16845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700"/>
              <a:t>最终诊断</a:t>
            </a:r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11700" y="2655367"/>
            <a:ext cx="8520600" cy="112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zh-TW" sz="3000">
                <a:solidFill>
                  <a:schemeClr val="dk1"/>
                </a:solidFill>
              </a:rPr>
              <a:t>扩张性心肌病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1"/>
                </a:solidFill>
              </a:rPr>
              <a:t>(dilated cardiomyopathy, DCM)</a:t>
            </a:r>
            <a:endParaRPr sz="3000">
              <a:solidFill>
                <a:schemeClr val="dk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 sz="2400"/>
              <a:t>Cardiobird</a:t>
            </a:r>
            <a:r>
              <a:rPr lang="zh-TW" sz="2400"/>
              <a:t>于临床诊断的价值</a:t>
            </a:r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indent="-355600"/>
            <a:r>
              <a:rPr lang="zh-TW" sz="2000"/>
              <a:t>由于</a:t>
            </a:r>
            <a:r>
              <a:rPr lang="en-US" sz="2000"/>
              <a:t>King</a:t>
            </a:r>
            <a:r>
              <a:rPr lang="zh-TW" sz="2000"/>
              <a:t>一开始为消化道症状，非心脏病相关症状，不过因为理学检查有听到心跳过快，建议快速心电图的检测进行评估状况</a:t>
            </a:r>
          </a:p>
          <a:p>
            <a:pPr lvl="0" indent="-355600"/>
            <a:r>
              <a:rPr lang="zh-TW" sz="2000"/>
              <a:t>腹水原因很多，藉由快速简单的</a:t>
            </a:r>
            <a:r>
              <a:rPr lang="en-US" sz="2000"/>
              <a:t>Cardiobird</a:t>
            </a:r>
            <a:r>
              <a:rPr lang="zh-TW" sz="2000"/>
              <a:t>检查诊断为</a:t>
            </a:r>
            <a:r>
              <a:rPr lang="en-US" sz="2000"/>
              <a:t>AFib</a:t>
            </a:r>
            <a:r>
              <a:rPr lang="zh-TW" sz="2000"/>
              <a:t>，加上患犬为杜宾犬</a:t>
            </a:r>
            <a:r>
              <a:rPr lang="en-US" sz="2000"/>
              <a:t>(</a:t>
            </a:r>
            <a:r>
              <a:rPr lang="zh-TW" sz="2000"/>
              <a:t>大型犬只</a:t>
            </a:r>
            <a:r>
              <a:rPr lang="en-US" sz="2000"/>
              <a:t>)</a:t>
            </a:r>
            <a:r>
              <a:rPr lang="zh-TW" sz="2000"/>
              <a:t>，为</a:t>
            </a:r>
            <a:r>
              <a:rPr lang="en-US" sz="2000"/>
              <a:t>DCM</a:t>
            </a:r>
            <a:r>
              <a:rPr lang="zh-TW" sz="2000"/>
              <a:t>好发品种，让临床医师提供有力的证据，说服主人进行胸腔</a:t>
            </a:r>
            <a:r>
              <a:rPr lang="en-US" sz="2000"/>
              <a:t>X</a:t>
            </a:r>
            <a:r>
              <a:rPr lang="zh-TW" sz="2000"/>
              <a:t>光和心脏超音波，以进行确诊。</a:t>
            </a:r>
          </a:p>
          <a:p>
            <a:pPr lvl="0" indent="-355600"/>
            <a:r>
              <a:rPr lang="zh-TW" sz="2000"/>
              <a:t>扩张性心肌病高风险品种应建议进行心电图的筛检*</a:t>
            </a:r>
            <a:endParaRPr sz="1200"/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500"/>
              <a:t>*Mark A. O., Ch7 Canine Cardiomyopathy. Manual of Canine and Feline Cardiology ed4th.</a:t>
            </a:r>
            <a:endParaRPr sz="1500"/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800">
                <a:solidFill>
                  <a:schemeClr val="dk1"/>
                </a:solidFill>
              </a:rPr>
              <a:t>三大检测情境的案例分享</a:t>
            </a:r>
          </a:p>
        </p:txBody>
      </p:sp>
      <p:sp>
        <p:nvSpPr>
          <p:cNvPr id="116" name="Google Shape;116;p21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快速检测 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(</a:t>
            </a:r>
            <a:r>
              <a:rPr lang="zh-TW" sz="12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高风险族群）</a:t>
            </a:r>
            <a:endParaRPr lang="zh-TW" sz="2000" b="1">
              <a:solidFill>
                <a:schemeClr val="bg1">
                  <a:lumMod val="65000"/>
                </a:schemeClr>
              </a:solidFill>
              <a:latin typeface="Proxima Nova"/>
              <a:ea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老年动物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好发品种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疑似心脏病</a:t>
            </a:r>
            <a:endParaRPr sz="1500">
              <a:solidFill>
                <a:schemeClr val="bg1">
                  <a:lumMod val="65000"/>
                </a:schemeClr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18" name="Google Shape;118;p21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rgbClr val="38B9BC"/>
                </a:solidFill>
                <a:latin typeface="Proxima Nova"/>
              </a:rPr>
              <a:t>术前麻醉评估</a:t>
            </a:r>
          </a:p>
        </p:txBody>
      </p:sp>
      <p:sp>
        <p:nvSpPr>
          <p:cNvPr id="122" name="Google Shape;122;p21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</a:rPr>
              <a:t>评估麻醉潜在风险</a:t>
            </a:r>
          </a:p>
        </p:txBody>
      </p:sp>
      <p:sp>
        <p:nvSpPr>
          <p:cNvPr id="123" name="Google Shape;123;p21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</a:rPr>
              <a:t>心脏病追踪</a:t>
            </a:r>
          </a:p>
        </p:txBody>
      </p:sp>
      <p:sp>
        <p:nvSpPr>
          <p:cNvPr id="124" name="Google Shape;124;p21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</a:rPr>
              <a:t>病程监控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</a:rPr>
              <a:t>药物疗效评估</a:t>
            </a:r>
            <a:endParaRPr sz="1500">
              <a:solidFill>
                <a:schemeClr val="bg1">
                  <a:lumMod val="65000"/>
                </a:schemeClr>
              </a:solidFill>
              <a:latin typeface="Proxima Nova Semibold"/>
            </a:endParaRPr>
          </a:p>
        </p:txBody>
      </p:sp>
      <p:pic>
        <p:nvPicPr>
          <p:cNvPr id="13" name="Google Shape;236;p33"/>
          <p:cNvPicPr/>
          <p:nvPr/>
        </p:nvPicPr>
        <p:blipFill>
          <a:blip r:embed="rId6"/>
          <a:stretch/>
        </p:blipFill>
        <p:spPr>
          <a:xfrm rot="-1256330">
            <a:off x="3837425" y="3594450"/>
            <a:ext cx="13525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708575" y="2721275"/>
            <a:ext cx="863400" cy="7227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ctr" anchorCtr="0"/>
          <a:lstStyle/>
          <a:p>
            <a:pPr marL="0" lvl="0" indent="0" algn="l">
              <a:lnSpc>
                <a:spcPct val="22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319A9C"/>
                </a:solidFill>
                <a:latin typeface="Proxima Nova"/>
                <a:ea typeface="Proxima Nova"/>
              </a:rPr>
              <a:t>SERVE</a:t>
            </a:r>
            <a:endParaRPr sz="1800" b="1">
              <a:solidFill>
                <a:srgbClr val="319A9C"/>
              </a:solidFill>
              <a:latin typeface="Proxima Nova"/>
              <a:ea typeface="Proxima Nova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657725" y="3205613"/>
            <a:ext cx="4852800" cy="8043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/>
          <a:lstStyle/>
          <a:p>
            <a:pPr lvl="0">
              <a:lnSpc>
                <a:spcPct val="134814"/>
              </a:lnSpc>
              <a:buClr>
                <a:schemeClr val="dk1"/>
              </a:buClr>
            </a:pPr>
            <a:r>
              <a:rPr lang="zh-TW" sz="1800">
                <a:solidFill>
                  <a:schemeClr val="dk1"/>
                </a:solidFill>
                <a:latin typeface="Proxima Nova"/>
                <a:ea typeface="Proxima Nova"/>
              </a:rPr>
              <a:t>动物医院</a:t>
            </a: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</a:rPr>
              <a:t>/</a:t>
            </a:r>
            <a:r>
              <a:rPr lang="zh-TW" sz="1800">
                <a:solidFill>
                  <a:schemeClr val="dk1"/>
                </a:solidFill>
                <a:latin typeface="Proxima Nova"/>
                <a:ea typeface="Proxima Nova"/>
              </a:rPr>
              <a:t>宠物主人</a:t>
            </a: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</a:rPr>
              <a:t>/</a:t>
            </a:r>
            <a:r>
              <a:rPr lang="zh-TW" sz="1800">
                <a:solidFill>
                  <a:schemeClr val="dk1"/>
                </a:solidFill>
                <a:latin typeface="Proxima Nova"/>
                <a:ea typeface="Proxima Nova"/>
              </a:rPr>
              <a:t>宠物健康领域利益相关者</a:t>
            </a:r>
          </a:p>
        </p:txBody>
      </p:sp>
      <p:sp>
        <p:nvSpPr>
          <p:cNvPr id="76" name="Google Shape;76;p17"/>
          <p:cNvSpPr txBox="1"/>
          <p:nvPr/>
        </p:nvSpPr>
        <p:spPr>
          <a:xfrm>
            <a:off x="708575" y="1603700"/>
            <a:ext cx="1197300" cy="7227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ctr" anchorCtr="0"/>
          <a:lstStyle/>
          <a:p>
            <a:pPr marL="0" lvl="0" indent="0" algn="l">
              <a:lnSpc>
                <a:spcPct val="22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accent1"/>
                </a:solidFill>
                <a:latin typeface="Proxima Nova"/>
                <a:ea typeface="Proxima Nova"/>
              </a:rPr>
              <a:t>BUILD</a:t>
            </a:r>
            <a:endParaRPr sz="1800" b="1">
              <a:solidFill>
                <a:schemeClr val="accent1"/>
              </a:solidFill>
              <a:latin typeface="Proxima Nova"/>
              <a:ea typeface="Proxima Nova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657725" y="2095138"/>
            <a:ext cx="3945600" cy="4287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/>
          <a:lstStyle/>
          <a:p>
            <a:pPr lvl="0">
              <a:lnSpc>
                <a:spcPct val="134814"/>
              </a:lnSpc>
              <a:buClr>
                <a:schemeClr val="dk1"/>
              </a:buClr>
            </a:pPr>
            <a:r>
              <a:rPr lang="zh-TW" sz="1800">
                <a:solidFill>
                  <a:schemeClr val="dk1"/>
                </a:solidFill>
                <a:latin typeface="Proxima Nova"/>
                <a:ea typeface="Proxima Nova"/>
              </a:rPr>
              <a:t>打造宠物医疗数据分析的产品</a:t>
            </a:r>
          </a:p>
        </p:txBody>
      </p:sp>
      <p:sp>
        <p:nvSpPr>
          <p:cNvPr id="78" name="Google Shape;78;p17"/>
          <p:cNvSpPr/>
          <p:nvPr/>
        </p:nvSpPr>
        <p:spPr>
          <a:xfrm>
            <a:off x="407075" y="2824239"/>
            <a:ext cx="171600" cy="1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34300" tIns="17150" rIns="34300" bIns="17150" anchor="ctr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Open Sans SemiBold"/>
              <a:ea typeface="Open Sans SemiBold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407075" y="1715495"/>
            <a:ext cx="171600" cy="1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34300" tIns="17150" rIns="34300" bIns="17150" anchor="ctr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Open Sans SemiBold"/>
              <a:ea typeface="Open Sans SemiBo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57731" y="593125"/>
            <a:ext cx="2205300" cy="622800"/>
          </a:xfrm>
          <a:prstGeom prst="rect">
            <a:avLst/>
          </a:prstGeom>
          <a:noFill/>
          <a:ln>
            <a:noFill/>
          </a:ln>
        </p:spPr>
        <p:txBody>
          <a:bodyPr wrap="square" lIns="34300" tIns="34300" rIns="34300" bIns="34300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384B5A"/>
                </a:solidFill>
                <a:latin typeface="Proxima Nova"/>
                <a:ea typeface="Proxima Nova"/>
              </a:rPr>
              <a:t>ANIWARE</a:t>
            </a:r>
            <a:endParaRPr sz="3600" b="1">
              <a:solidFill>
                <a:srgbClr val="384B5A"/>
              </a:solidFill>
              <a:latin typeface="Proxima Nova"/>
              <a:ea typeface="Proxima Nova"/>
            </a:endParaRPr>
          </a:p>
        </p:txBody>
      </p:sp>
      <p:pic>
        <p:nvPicPr>
          <p:cNvPr id="81" name="Google Shape;81;p17"/>
          <p:cNvPicPr/>
          <p:nvPr/>
        </p:nvPicPr>
        <p:blipFill>
          <a:blip r:embed="rId3"/>
          <a:stretch/>
        </p:blipFill>
        <p:spPr>
          <a:xfrm>
            <a:off x="5363351" y="-16273"/>
            <a:ext cx="3780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400" b="0" u="sng">
                <a:solidFill>
                  <a:schemeClr val="accent5"/>
                </a:solidFill>
                <a:latin typeface="Arial"/>
                <a:ea typeface="Arial"/>
                <a:hlinkClick r:id="rId3"/>
              </a:rPr>
              <a:t>巧克力</a:t>
            </a:r>
            <a:endParaRPr sz="2400" b="0">
              <a:latin typeface="Arial"/>
              <a:ea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latin typeface="Arial"/>
              <a:ea typeface="Arial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>
              <a:buFont typeface="Proxima Nova"/>
              <a:buChar char="●"/>
            </a:pPr>
            <a:r>
              <a:rPr lang="en-US"/>
              <a:t>13</a:t>
            </a:r>
            <a:r>
              <a:rPr lang="zh-TW"/>
              <a:t>岁，</a:t>
            </a:r>
            <a:r>
              <a:rPr lang="en-US"/>
              <a:t>6</a:t>
            </a:r>
            <a:r>
              <a:rPr lang="zh-TW"/>
              <a:t>公斤，贵宾</a:t>
            </a:r>
          </a:p>
          <a:p>
            <a:pPr lvl="0">
              <a:buFont typeface="Proxima Nova"/>
              <a:buChar char="●"/>
            </a:pPr>
            <a:r>
              <a:rPr lang="zh-TW"/>
              <a:t>近半年健康，检查当天无任何的临床症状</a:t>
            </a:r>
          </a:p>
          <a:p>
            <a:pPr lvl="0">
              <a:buFont typeface="Proxima Nova"/>
              <a:buChar char="●"/>
            </a:pPr>
            <a:r>
              <a:rPr lang="zh-TW"/>
              <a:t>其他：一年前做过诊断式心电图，一切正常</a:t>
            </a:r>
          </a:p>
          <a:p>
            <a:pPr lvl="0">
              <a:buFont typeface="Proxima Nova"/>
              <a:buChar char="●"/>
            </a:pPr>
            <a:r>
              <a:rPr lang="en-US"/>
              <a:t>Cardiobird </a:t>
            </a:r>
            <a:r>
              <a:rPr lang="zh-TW"/>
              <a:t>检测目的：麻醉前检查</a:t>
            </a:r>
            <a:r>
              <a:rPr lang="en-US"/>
              <a:t>(</a:t>
            </a:r>
            <a:r>
              <a:rPr lang="zh-TW"/>
              <a:t>洗牙）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 sz="2400"/>
              <a:t>Cardiobird</a:t>
            </a:r>
            <a:r>
              <a:rPr lang="zh-TW" sz="2400"/>
              <a:t>检查结果</a:t>
            </a:r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>
              <a:lnSpc>
                <a:spcPct val="100000"/>
              </a:lnSpc>
            </a:pPr>
            <a:r>
              <a:rPr lang="zh-TW">
                <a:solidFill>
                  <a:schemeClr val="dk1"/>
                </a:solidFill>
              </a:rPr>
              <a:t>心跳速过快</a:t>
            </a:r>
            <a:r>
              <a:rPr lang="en-US">
                <a:solidFill>
                  <a:schemeClr val="dk1"/>
                </a:solidFill>
              </a:rPr>
              <a:t>254 bpm</a:t>
            </a:r>
            <a:r>
              <a:rPr lang="zh-TW">
                <a:solidFill>
                  <a:schemeClr val="dk1"/>
                </a:solidFill>
              </a:rPr>
              <a:t>，心节律为规则，过宽的</a:t>
            </a:r>
            <a:r>
              <a:rPr lang="en-US">
                <a:solidFill>
                  <a:schemeClr val="dk1"/>
                </a:solidFill>
              </a:rPr>
              <a:t>QRS</a:t>
            </a:r>
            <a:r>
              <a:rPr lang="zh-TW">
                <a:solidFill>
                  <a:schemeClr val="dk1"/>
                </a:solidFill>
              </a:rPr>
              <a:t>，没有</a:t>
            </a:r>
            <a:r>
              <a:rPr lang="en-US">
                <a:solidFill>
                  <a:schemeClr val="dk1"/>
                </a:solidFill>
              </a:rPr>
              <a:t>P</a:t>
            </a:r>
            <a:r>
              <a:rPr lang="zh-TW">
                <a:solidFill>
                  <a:schemeClr val="dk1"/>
                </a:solidFill>
              </a:rPr>
              <a:t>波</a:t>
            </a:r>
          </a:p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 lang="zh-TW">
              <a:solidFill>
                <a:schemeClr val="dk1"/>
              </a:solidFill>
            </a:endParaRPr>
          </a:p>
        </p:txBody>
      </p:sp>
      <p:pic>
        <p:nvPicPr>
          <p:cNvPr id="251" name="Google Shape;251;p35"/>
          <p:cNvPicPr/>
          <p:nvPr/>
        </p:nvPicPr>
        <p:blipFill>
          <a:blip r:embed="rId3"/>
          <a:stretch/>
        </p:blipFill>
        <p:spPr>
          <a:xfrm>
            <a:off x="1668750" y="1785750"/>
            <a:ext cx="5345099" cy="28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zh-TW" sz="2400"/>
              <a:t>诊断及后续建议</a:t>
            </a: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>
              <a:buClr>
                <a:schemeClr val="dk1"/>
              </a:buClr>
              <a:buNone/>
            </a:pPr>
            <a:r>
              <a:rPr lang="zh-TW"/>
              <a:t>巧克力有</a:t>
            </a:r>
            <a:r>
              <a:rPr lang="zh-TW">
                <a:solidFill>
                  <a:srgbClr val="FF0000"/>
                </a:solidFill>
              </a:rPr>
              <a:t>心室性心搏过速（Ventricular tachycardia）</a:t>
            </a:r>
            <a:endParaRPr>
              <a:solidFill>
                <a:srgbClr val="FF0000"/>
              </a:solidFill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None/>
            </a:pPr>
            <a:r>
              <a:rPr lang="zh-TW"/>
              <a:t>心脏科医师的建议处置：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None/>
            </a:pPr>
            <a:r>
              <a:rPr lang="zh-TW"/>
              <a:t>检测结果显示现在状况不适合麻醉，检查显示可能有较严重的系统性疾病，应该以稳定心跳为第一优先，以及处理系统性的身体状况。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 sz="2400"/>
              <a:t>ASA</a:t>
            </a:r>
            <a:r>
              <a:rPr lang="zh-TW" sz="2400"/>
              <a:t>麻醉前分级</a:t>
            </a:r>
          </a:p>
        </p:txBody>
      </p:sp>
      <p:graphicFrame>
        <p:nvGraphicFramePr>
          <p:cNvPr id="265" name="Google Shape;265;p37"/>
          <p:cNvGraphicFramePr/>
          <p:nvPr/>
        </p:nvGraphicFramePr>
        <p:xfrm>
          <a:off x="1007475" y="1267500"/>
          <a:ext cx="7392900" cy="3241808"/>
        </p:xfrm>
        <a:graphic>
          <a:graphicData uri="http://schemas.openxmlformats.org/drawingml/2006/table">
            <a:tbl>
              <a:tblPr>
                <a:tableStyleId>{72FB255C-C2E2-41E9-B521-D3ADAD723623}</a:tableStyleId>
              </a:tblPr>
              <a:tblGrid>
                <a:gridCol w="1677975"/>
                <a:gridCol w="2504825"/>
                <a:gridCol w="3210100"/>
              </a:tblGrid>
              <a:tr h="38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ASA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分級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生理狀況描述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舉例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47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I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正常、健康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無心臟疾病，選擇性手術</a:t>
                      </a:r>
                      <a:r>
                        <a:rPr lang="zh-TW" sz="1200"/>
                        <a:t>(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卵巢</a:t>
                      </a:r>
                      <a:r>
                        <a:rPr lang="zh-TW" sz="1200"/>
                        <a:t>/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睪丸摘除術</a:t>
                      </a:r>
                      <a:r>
                        <a:rPr lang="zh-TW" sz="1200"/>
                        <a:t>)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II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輕微系統性疾病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已代償之心臟病</a:t>
                      </a:r>
                      <a:r>
                        <a:rPr lang="zh-TW" sz="1200"/>
                        <a:t>(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需服用心臟病用藥</a:t>
                      </a:r>
                      <a:r>
                        <a:rPr lang="zh-TW" sz="1200"/>
                        <a:t>)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，無休克之骨折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61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III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嚴重系統性疾病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已代償之心臟病</a:t>
                      </a:r>
                      <a:r>
                        <a:rPr lang="zh-TW" sz="1200"/>
                        <a:t>(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需服用心臟病用藥</a:t>
                      </a:r>
                      <a:r>
                        <a:rPr lang="zh-TW" sz="1200"/>
                        <a:t>)</a:t>
                      </a:r>
                      <a:r>
                        <a:rPr lang="zh-TW" sz="1200">
                          <a:latin typeface="Times New Roman"/>
                          <a:ea typeface="Times New Roman"/>
                        </a:rPr>
                        <a:t>，貧血、發燒、已代償之腎臟病、脫水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IV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嚴重系統性疾病並且危及生命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不可代償之心臟病、離子不平衡、無法控制之內出血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V</a:t>
                      </a:r>
                      <a:endParaRPr sz="1200"/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瀕死之動物，不預期有或沒有藉由手術使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Times New Roman"/>
                          <a:ea typeface="Times New Roman"/>
                        </a:rPr>
                        <a:t>無法藥物控制之不可代償性心臟病、惡性腫瘤末期</a:t>
                      </a:r>
                      <a:endParaRPr sz="1200">
                        <a:latin typeface="Times New Roman"/>
                        <a:ea typeface="Times New Roman"/>
                      </a:endParaRP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</a:rPr>
              <a:t>三大檢測情境的案例分享</a:t>
            </a:r>
            <a:endParaRPr sz="2000" b="1">
              <a:solidFill>
                <a:srgbClr val="38B9BC"/>
              </a:solidFill>
              <a:latin typeface="Proxima Nova"/>
              <a:ea typeface="Proxima Nova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CCCCCC"/>
                </a:solidFill>
                <a:latin typeface="Proxima Nova"/>
                <a:ea typeface="Proxima Nova"/>
              </a:rPr>
              <a:t>快速檢測 </a:t>
            </a:r>
            <a:r>
              <a:rPr lang="zh-TW" b="1">
                <a:solidFill>
                  <a:srgbClr val="CCCCCC"/>
                </a:solidFill>
                <a:latin typeface="Proxima Nova"/>
                <a:ea typeface="Proxima Nova"/>
              </a:rPr>
              <a:t>(高風險族群）</a:t>
            </a:r>
            <a:endParaRPr b="1">
              <a:solidFill>
                <a:srgbClr val="CCCCCC"/>
              </a:solidFill>
              <a:latin typeface="Proxima Nova"/>
              <a:ea typeface="Proxima Nova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CCCCCC"/>
                </a:solidFill>
                <a:latin typeface="Proxima Nova Semibold"/>
                <a:ea typeface="Proxima Nova Semibold"/>
              </a:rPr>
              <a:t>老年動物</a:t>
            </a:r>
            <a:endParaRPr sz="1500">
              <a:solidFill>
                <a:srgbClr val="CCCCCC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CCCCCC"/>
                </a:solidFill>
                <a:latin typeface="Proxima Nova Semibold"/>
                <a:ea typeface="Proxima Nova Semibold"/>
              </a:rPr>
              <a:t>好發品種</a:t>
            </a:r>
            <a:endParaRPr sz="1500">
              <a:solidFill>
                <a:srgbClr val="CCCCCC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CCCCCC"/>
                </a:solidFill>
                <a:latin typeface="Proxima Nova Semibold"/>
                <a:ea typeface="Proxima Nova Semibold"/>
              </a:rPr>
              <a:t>疑似心臟病</a:t>
            </a:r>
            <a:endParaRPr sz="1500">
              <a:solidFill>
                <a:srgbClr val="CCCCCC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273" name="Google Shape;273;p38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CCCCCC"/>
                </a:solidFill>
                <a:latin typeface="Proxima Nova"/>
                <a:ea typeface="Proxima Nova"/>
              </a:rPr>
              <a:t>術前麻醉評估</a:t>
            </a:r>
            <a:endParaRPr sz="2000" b="1">
              <a:solidFill>
                <a:srgbClr val="CCCCCC"/>
              </a:solidFill>
              <a:latin typeface="Proxima Nova"/>
              <a:ea typeface="Proxima Nova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CCCCCC"/>
                </a:solidFill>
                <a:latin typeface="Proxima Nova Semibold"/>
                <a:ea typeface="Proxima Nova Semibold"/>
              </a:rPr>
              <a:t>評估麻醉潛在風險</a:t>
            </a:r>
            <a:endParaRPr sz="1500">
              <a:solidFill>
                <a:srgbClr val="CCCCCC"/>
              </a:solidFill>
              <a:latin typeface="Proxima Nova Semibold"/>
              <a:ea typeface="Proxima Nova Semibold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心臟病追蹤</a:t>
            </a:r>
            <a:endParaRPr sz="2000" b="1">
              <a:solidFill>
                <a:srgbClr val="38B9BC"/>
              </a:solidFill>
              <a:latin typeface="Proxima Nova"/>
              <a:ea typeface="Proxima Nova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病程監控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藥物療效評估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280" name="Google Shape;280;p38"/>
          <p:cNvPicPr/>
          <p:nvPr/>
        </p:nvPicPr>
        <p:blipFill>
          <a:blip r:embed="rId6"/>
          <a:stretch/>
        </p:blipFill>
        <p:spPr>
          <a:xfrm rot="-1288343">
            <a:off x="5840000" y="3859562"/>
            <a:ext cx="132397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800">
                <a:solidFill>
                  <a:schemeClr val="dk1"/>
                </a:solidFill>
              </a:rPr>
              <a:t>三大检测情境的案例分享</a:t>
            </a:r>
          </a:p>
        </p:txBody>
      </p:sp>
      <p:sp>
        <p:nvSpPr>
          <p:cNvPr id="116" name="Google Shape;116;p21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快速检测 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(</a:t>
            </a:r>
            <a:r>
              <a:rPr lang="zh-TW" sz="1200" b="1">
                <a:solidFill>
                  <a:schemeClr val="bg1">
                    <a:lumMod val="65000"/>
                  </a:schemeClr>
                </a:solidFill>
                <a:latin typeface="Proxima Nova"/>
                <a:ea typeface="Proxima Nova"/>
              </a:rPr>
              <a:t>高风险族群）</a:t>
            </a:r>
            <a:endParaRPr lang="zh-TW" sz="2000" b="1">
              <a:solidFill>
                <a:schemeClr val="bg1">
                  <a:lumMod val="65000"/>
                </a:schemeClr>
              </a:solidFill>
              <a:latin typeface="Proxima Nova"/>
              <a:ea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老年动物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好发品种</a:t>
            </a:r>
          </a:p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  <a:ea typeface="Proxima Nova Semibold"/>
              </a:rPr>
              <a:t>疑似心脏病</a:t>
            </a:r>
            <a:endParaRPr sz="1500">
              <a:solidFill>
                <a:schemeClr val="bg1">
                  <a:lumMod val="65000"/>
                </a:schemeClr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18" name="Google Shape;118;p21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chemeClr val="bg1">
                    <a:lumMod val="65000"/>
                  </a:schemeClr>
                </a:solidFill>
                <a:latin typeface="Proxima Nova"/>
              </a:rPr>
              <a:t>术前麻醉评估</a:t>
            </a:r>
          </a:p>
        </p:txBody>
      </p:sp>
      <p:sp>
        <p:nvSpPr>
          <p:cNvPr id="122" name="Google Shape;122;p21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chemeClr val="bg1">
                    <a:lumMod val="65000"/>
                  </a:schemeClr>
                </a:solidFill>
                <a:latin typeface="Proxima Nova Semibold"/>
              </a:rPr>
              <a:t>评估麻醉潜在风险</a:t>
            </a:r>
          </a:p>
        </p:txBody>
      </p:sp>
      <p:sp>
        <p:nvSpPr>
          <p:cNvPr id="123" name="Google Shape;123;p21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rgbClr val="38B9BC"/>
                </a:solidFill>
                <a:latin typeface="Proxima Nova"/>
              </a:rPr>
              <a:t>心脏病追踪</a:t>
            </a:r>
          </a:p>
        </p:txBody>
      </p:sp>
      <p:sp>
        <p:nvSpPr>
          <p:cNvPr id="124" name="Google Shape;124;p21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ctr"/>
            <a:r>
              <a:rPr lang="zh-TW" sz="1500">
                <a:solidFill>
                  <a:srgbClr val="323E48"/>
                </a:solidFill>
                <a:latin typeface="Proxima Nova Semibold"/>
              </a:rPr>
              <a:t>病程监控</a:t>
            </a:r>
          </a:p>
          <a:p>
            <a:pPr algn="ctr"/>
            <a:r>
              <a:rPr lang="zh-TW" sz="1500">
                <a:solidFill>
                  <a:srgbClr val="323E48"/>
                </a:solidFill>
                <a:latin typeface="Proxima Nova Semibold"/>
              </a:rPr>
              <a:t>药物疗效评估</a:t>
            </a:r>
            <a:endParaRPr sz="1500">
              <a:solidFill>
                <a:srgbClr val="323E48"/>
              </a:solidFill>
              <a:latin typeface="Proxima Nova Semibold"/>
            </a:endParaRPr>
          </a:p>
        </p:txBody>
      </p:sp>
      <p:pic>
        <p:nvPicPr>
          <p:cNvPr id="14" name="Google Shape;280;p38"/>
          <p:cNvPicPr/>
          <p:nvPr/>
        </p:nvPicPr>
        <p:blipFill>
          <a:blip r:embed="rId6"/>
          <a:stretch/>
        </p:blipFill>
        <p:spPr>
          <a:xfrm rot="-1288343">
            <a:off x="5840000" y="3859562"/>
            <a:ext cx="132397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b="0" u="sng">
                <a:solidFill>
                  <a:schemeClr val="hlink"/>
                </a:solidFill>
                <a:latin typeface="Arial"/>
                <a:ea typeface="Arial"/>
                <a:hlinkClick r:id="rId3"/>
              </a:rPr>
              <a:t>小不點</a:t>
            </a:r>
            <a:endParaRPr b="0">
              <a:latin typeface="Arial"/>
              <a:ea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Arial"/>
              <a:ea typeface="Arial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/>
              <a:t>14</a:t>
            </a:r>
            <a:r>
              <a:rPr lang="zh-TW"/>
              <a:t>岁，</a:t>
            </a:r>
            <a:r>
              <a:rPr lang="en-US"/>
              <a:t>3</a:t>
            </a:r>
            <a:r>
              <a:rPr lang="zh-TW"/>
              <a:t>公斤，马尔济斯</a:t>
            </a:r>
          </a:p>
          <a:p>
            <a:pPr lvl="0"/>
            <a:r>
              <a:rPr lang="zh-TW"/>
              <a:t>病史：之前固定会去医院进行</a:t>
            </a:r>
            <a:r>
              <a:rPr lang="en-US"/>
              <a:t>X</a:t>
            </a:r>
            <a:r>
              <a:rPr lang="zh-TW"/>
              <a:t>光及心超的检查，已知有二尖瓣问题，且因为有咳嗽跟昏倒症状来医院就诊，一直使用药物控制，但是喘的症状并没有控制得很好，所以本次又回来就诊</a:t>
            </a:r>
          </a:p>
          <a:p>
            <a:pPr lvl="0"/>
            <a:r>
              <a:rPr lang="zh-TW"/>
              <a:t>就诊时的状况：心杂音等级</a:t>
            </a:r>
            <a:r>
              <a:rPr lang="en-US"/>
              <a:t>5</a:t>
            </a:r>
            <a:r>
              <a:rPr lang="zh-TW"/>
              <a:t>，呼吸过快</a:t>
            </a:r>
          </a:p>
          <a:p>
            <a:pPr lvl="0"/>
            <a:endParaRPr lang="zh-TW"/>
          </a:p>
          <a:p>
            <a:pPr lvl="0"/>
            <a:r>
              <a:rPr lang="en-US"/>
              <a:t>Cardiobird</a:t>
            </a:r>
            <a:r>
              <a:rPr lang="zh-TW"/>
              <a:t>检测目的：已知心脏病，进行心电图检查，以评估心脏状况</a:t>
            </a:r>
            <a:endParaRPr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/>
              <a:t>Cardiobird</a:t>
            </a:r>
            <a:r>
              <a:rPr lang="zh-TW"/>
              <a:t>检查结果</a:t>
            </a:r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311700" y="1163143"/>
            <a:ext cx="8520600" cy="162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>
              <a:lnSpc>
                <a:spcPct val="100000"/>
              </a:lnSpc>
            </a:pPr>
            <a:r>
              <a:rPr lang="zh-TW">
                <a:solidFill>
                  <a:schemeClr val="dk1"/>
                </a:solidFill>
              </a:rPr>
              <a:t>心跳速过快</a:t>
            </a:r>
            <a:r>
              <a:rPr lang="en-US">
                <a:solidFill>
                  <a:schemeClr val="dk1"/>
                </a:solidFill>
              </a:rPr>
              <a:t>:332 bpm</a:t>
            </a:r>
            <a:r>
              <a:rPr lang="zh-TW">
                <a:solidFill>
                  <a:schemeClr val="dk1"/>
                </a:solidFill>
              </a:rPr>
              <a:t>，</a:t>
            </a:r>
          </a:p>
          <a:p>
            <a:pPr lvl="0">
              <a:lnSpc>
                <a:spcPct val="100000"/>
              </a:lnSpc>
            </a:pPr>
            <a:r>
              <a:rPr lang="zh-TW">
                <a:solidFill>
                  <a:schemeClr val="dk1"/>
                </a:solidFill>
              </a:rPr>
              <a:t>不规则的心节律</a:t>
            </a:r>
          </a:p>
          <a:p>
            <a:pPr lvl="0">
              <a:lnSpc>
                <a:spcPct val="100000"/>
              </a:lnSpc>
            </a:pPr>
            <a:r>
              <a:rPr lang="zh-TW">
                <a:solidFill>
                  <a:schemeClr val="dk1"/>
                </a:solidFill>
              </a:rPr>
              <a:t>没有</a:t>
            </a:r>
            <a:r>
              <a:rPr lang="en-US">
                <a:solidFill>
                  <a:schemeClr val="dk1"/>
                </a:solidFill>
              </a:rPr>
              <a:t>P</a:t>
            </a:r>
            <a:r>
              <a:rPr lang="zh-TW">
                <a:solidFill>
                  <a:schemeClr val="dk1"/>
                </a:solidFill>
              </a:rPr>
              <a:t>波</a:t>
            </a:r>
          </a:p>
          <a:p>
            <a:pPr lvl="0">
              <a:lnSpc>
                <a:spcPct val="100000"/>
              </a:lnSpc>
            </a:pPr>
            <a:r>
              <a:rPr lang="en-US">
                <a:solidFill>
                  <a:schemeClr val="dk1"/>
                </a:solidFill>
              </a:rPr>
              <a:t>R</a:t>
            </a:r>
            <a:r>
              <a:rPr lang="zh-TW">
                <a:solidFill>
                  <a:schemeClr val="dk1"/>
                </a:solidFill>
              </a:rPr>
              <a:t>波比平常高</a:t>
            </a:r>
            <a:endParaRPr sz="2400">
              <a:solidFill>
                <a:schemeClr val="dk1"/>
              </a:solidFill>
              <a:latin typeface="Arial"/>
              <a:ea typeface="Arial"/>
            </a:endParaRPr>
          </a:p>
          <a:p>
            <a:pPr marL="45720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95" name="Google Shape;295;p40"/>
          <p:cNvPicPr/>
          <p:nvPr/>
        </p:nvPicPr>
        <p:blipFill>
          <a:blip r:embed="rId3"/>
          <a:stretch/>
        </p:blipFill>
        <p:spPr>
          <a:xfrm>
            <a:off x="759625" y="2470151"/>
            <a:ext cx="4380000" cy="2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/>
          <p:nvPr/>
        </p:nvPicPr>
        <p:blipFill>
          <a:blip r:embed="rId4"/>
          <a:stretch/>
        </p:blipFill>
        <p:spPr>
          <a:xfrm>
            <a:off x="5256150" y="3147648"/>
            <a:ext cx="3764999" cy="1024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/>
              <a:t>Cardiobird</a:t>
            </a:r>
            <a:r>
              <a:rPr lang="zh-TW"/>
              <a:t>心电图判读</a:t>
            </a: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zh-TW"/>
              <a:t>心搏过速</a:t>
            </a:r>
          </a:p>
          <a:p>
            <a:pPr lvl="0"/>
            <a:r>
              <a:rPr lang="zh-TW"/>
              <a:t>结果显示有心房颤动</a:t>
            </a:r>
            <a:r>
              <a:rPr lang="en-US"/>
              <a:t>(Atrial fibrillation)</a:t>
            </a:r>
          </a:p>
          <a:p>
            <a:pPr lvl="0"/>
            <a:r>
              <a:rPr lang="zh-TW"/>
              <a:t>可能有左心室扩大</a:t>
            </a:r>
            <a:r>
              <a:rPr lang="en-US"/>
              <a:t>(Left ventricular enlargement)</a:t>
            </a:r>
            <a:r>
              <a:rPr lang="zh-TW"/>
              <a:t>。</a:t>
            </a: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>
              <a:spcBef>
                <a:spcPts val="1600"/>
              </a:spcBef>
              <a:buNone/>
            </a:pPr>
            <a:r>
              <a:rPr lang="zh-TW"/>
              <a:t>心脏科医师的建议处置：</a:t>
            </a:r>
          </a:p>
          <a:p>
            <a:pPr marL="285750" indent="-285750">
              <a:spcBef>
                <a:spcPts val="1600"/>
              </a:spcBef>
            </a:pPr>
            <a:r>
              <a:rPr lang="zh-TW"/>
              <a:t>心房颤动</a:t>
            </a:r>
            <a:r>
              <a:rPr lang="en-US"/>
              <a:t>(Atrial fibrillation)</a:t>
            </a:r>
            <a:r>
              <a:rPr lang="zh-TW"/>
              <a:t>可能继发于严重的心脏重塑或严重的系统性疾病，且会有猝死的风险。</a:t>
            </a:r>
            <a:endParaRPr lang="en-US"/>
          </a:p>
          <a:p>
            <a:pPr marL="285750" indent="-285750">
              <a:spcBef>
                <a:spcPts val="1600"/>
              </a:spcBef>
            </a:pPr>
            <a:r>
              <a:rPr lang="zh-TW"/>
              <a:t>建议稳定心跳速率为优先考量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/>
              <a:t>Cardiobird</a:t>
            </a:r>
            <a:r>
              <a:rPr lang="zh-TW"/>
              <a:t>于临床诊断的价值</a:t>
            </a:r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>
              <a:spcAft>
                <a:spcPts val="1600"/>
              </a:spcAft>
              <a:buNone/>
            </a:pPr>
            <a:r>
              <a:rPr lang="zh-TW"/>
              <a:t>由于心脏病于形态上之不可逆的反应，在</a:t>
            </a:r>
            <a:r>
              <a:rPr lang="en-US"/>
              <a:t>X</a:t>
            </a:r>
            <a:r>
              <a:rPr lang="zh-TW"/>
              <a:t>光及心脏超音波下，无法追踪药物控制的状况，以</a:t>
            </a:r>
            <a:r>
              <a:rPr lang="en-US"/>
              <a:t>Cardiobird</a:t>
            </a:r>
            <a:r>
              <a:rPr lang="zh-TW"/>
              <a:t>追踪已知心脏病药物控制的状况，可以快速评估控制情形，以及作为药物调整的依据，并亦能发现及时严重的情况或是恶化状况。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Joe Mak, Ph.D. , Founder and CEO</a:t>
            </a:r>
          </a:p>
        </p:txBody>
      </p:sp>
      <p:pic>
        <p:nvPicPr>
          <p:cNvPr id="88" name="Google Shape;88;p18"/>
          <p:cNvPicPr/>
          <p:nvPr/>
        </p:nvPicPr>
        <p:blipFill>
          <a:blip r:embed="rId3"/>
          <a:stretch/>
        </p:blipFill>
        <p:spPr>
          <a:xfrm>
            <a:off x="311697" y="1152475"/>
            <a:ext cx="2531300" cy="369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/>
          <p:nvPr/>
        </p:nvPicPr>
        <p:blipFill>
          <a:blip r:embed="rId4"/>
          <a:stretch/>
        </p:blipFill>
        <p:spPr>
          <a:xfrm>
            <a:off x="3175127" y="1114939"/>
            <a:ext cx="2233501" cy="9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/>
          <p:nvPr/>
        </p:nvPicPr>
        <p:blipFill>
          <a:blip r:embed="rId5"/>
          <a:stretch/>
        </p:blipFill>
        <p:spPr>
          <a:xfrm>
            <a:off x="3497641" y="2491550"/>
            <a:ext cx="158845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/>
          <p:nvPr/>
        </p:nvPicPr>
        <p:blipFill>
          <a:blip r:embed="rId6"/>
          <a:stretch/>
        </p:blipFill>
        <p:spPr>
          <a:xfrm>
            <a:off x="3175124" y="3695445"/>
            <a:ext cx="2233501" cy="4966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5598950" y="1319250"/>
            <a:ext cx="2638500" cy="52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23E48"/>
                </a:solidFill>
                <a:latin typeface="Proxima Nova"/>
                <a:ea typeface="Proxima Nova"/>
              </a:rPr>
              <a:t>Honorary Assistant Professor, </a:t>
            </a:r>
            <a:endParaRPr b="1">
              <a:solidFill>
                <a:srgbClr val="323E48"/>
              </a:solidFill>
              <a:latin typeface="Proxima Nova"/>
              <a:ea typeface="Proxima Nov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b="1">
                <a:solidFill>
                  <a:srgbClr val="323E48"/>
                </a:solidFill>
                <a:latin typeface="Proxima Nova"/>
                <a:ea typeface="Proxima Nova"/>
              </a:rPr>
              <a:t>HKU Medical School</a:t>
            </a:r>
            <a:endParaRPr>
              <a:latin typeface="Proxima Nova"/>
              <a:ea typeface="Proxima Nov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598950" y="2424500"/>
            <a:ext cx="2638500" cy="52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23E48"/>
                </a:solidFill>
                <a:latin typeface="Proxima Nova"/>
                <a:ea typeface="Proxima Nova"/>
              </a:rPr>
              <a:t>Director of Algorithms and Data Sciences</a:t>
            </a:r>
            <a:endParaRPr>
              <a:latin typeface="Proxima Nova"/>
              <a:ea typeface="Proxima Nov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598950" y="3679925"/>
            <a:ext cx="2638500" cy="52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23E48"/>
                </a:solidFill>
                <a:latin typeface="Proxima Nova"/>
                <a:ea typeface="Proxima Nova"/>
              </a:rPr>
              <a:t>Research Scientist, Brain-Computer Interface Lab</a:t>
            </a:r>
            <a:endParaRPr>
              <a:latin typeface="Proxima Nova"/>
              <a:ea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3"/>
          <p:cNvPicPr/>
          <p:nvPr/>
        </p:nvPicPr>
        <p:blipFill>
          <a:blip r:embed="rId3"/>
          <a:stretch/>
        </p:blipFill>
        <p:spPr>
          <a:xfrm>
            <a:off x="-320600" y="3197978"/>
            <a:ext cx="4685224" cy="20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311700" y="8120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 b="1">
                <a:solidFill>
                  <a:srgbClr val="38B9BC"/>
                </a:solidFill>
              </a:rPr>
              <a:t>CardioBird 知心鳥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zh-CN" sz="3500">
              <a:solidFill>
                <a:srgbClr val="38B9BC"/>
              </a:solidFill>
              <a:latin typeface="Kosugi Maru"/>
              <a:ea typeface="Kosugi Maru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zh-TW" sz="3500">
                <a:solidFill>
                  <a:srgbClr val="38B9BC"/>
                </a:solidFill>
                <a:latin typeface="Kosugi Maru"/>
                <a:ea typeface="Kosugi Maru"/>
              </a:rPr>
              <a:t>从</a:t>
            </a:r>
            <a:r>
              <a:rPr lang="en-US" sz="3500">
                <a:solidFill>
                  <a:srgbClr val="38B9BC"/>
                </a:solidFill>
                <a:latin typeface="Kosugi Maru"/>
                <a:ea typeface="Kosugi Maru"/>
              </a:rPr>
              <a:t>『</a:t>
            </a:r>
            <a:r>
              <a:rPr lang="zh-TW" sz="3500">
                <a:solidFill>
                  <a:srgbClr val="38B9BC"/>
                </a:solidFill>
                <a:latin typeface="Kosugi Maru"/>
                <a:ea typeface="Kosugi Maru"/>
              </a:rPr>
              <a:t>心</a:t>
            </a:r>
            <a:r>
              <a:rPr lang="en-US" sz="3500">
                <a:solidFill>
                  <a:srgbClr val="38B9BC"/>
                </a:solidFill>
                <a:latin typeface="Kosugi Maru"/>
                <a:ea typeface="Kosugi Maru"/>
              </a:rPr>
              <a:t>』</a:t>
            </a:r>
            <a:r>
              <a:rPr lang="zh-TW" sz="3500">
                <a:solidFill>
                  <a:srgbClr val="38B9BC"/>
                </a:solidFill>
                <a:latin typeface="Kosugi Maru"/>
                <a:ea typeface="Kosugi Maru"/>
              </a:rPr>
              <a:t>出发</a:t>
            </a:r>
            <a:endParaRPr lang="x-none"/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zh-TW" sz="3500">
                <a:solidFill>
                  <a:srgbClr val="38B9BC"/>
                </a:solidFill>
                <a:latin typeface="Kosugi Maru"/>
                <a:ea typeface="Kosugi Maru"/>
              </a:rPr>
              <a:t>全方位守护毛孩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zh-CN" sz="3500" b="1">
              <a:solidFill>
                <a:srgbClr val="38B9BC"/>
              </a:solidFill>
              <a:latin typeface="Kosugi Maru"/>
              <a:ea typeface="Kosugi Maru"/>
            </a:endParaRPr>
          </a:p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endParaRPr lang="zh-CN"/>
          </a:p>
        </p:txBody>
      </p:sp>
      <p:sp>
        <p:nvSpPr>
          <p:cNvPr id="316" name="Google Shape;316;p43"/>
          <p:cNvSpPr/>
          <p:nvPr/>
        </p:nvSpPr>
        <p:spPr>
          <a:xfrm>
            <a:off x="364775" y="547175"/>
            <a:ext cx="7101300" cy="4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43"/>
          <p:cNvPicPr/>
          <p:nvPr/>
        </p:nvPicPr>
        <p:blipFill>
          <a:blip r:embed="rId4"/>
          <a:stretch/>
        </p:blipFill>
        <p:spPr>
          <a:xfrm>
            <a:off x="421125" y="1449550"/>
            <a:ext cx="1885001" cy="17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 txBox="1"/>
          <p:nvPr/>
        </p:nvSpPr>
        <p:spPr>
          <a:xfrm>
            <a:off x="1721842" y="3601775"/>
            <a:ext cx="57003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rgbClr val="38B9BC"/>
                </a:solidFill>
                <a:latin typeface="Kosugi Maru"/>
                <a:ea typeface="Kosugi Maru"/>
              </a:rPr>
              <a:t>效率 </a:t>
            </a:r>
            <a:r>
              <a:rPr lang="en-US" sz="2000" b="1">
                <a:solidFill>
                  <a:srgbClr val="38B9BC"/>
                </a:solidFill>
                <a:latin typeface="Kosugi Maru"/>
                <a:ea typeface="Kosugi Maru"/>
              </a:rPr>
              <a:t>| </a:t>
            </a:r>
            <a:r>
              <a:rPr lang="zh-TW" sz="2000" b="1">
                <a:solidFill>
                  <a:srgbClr val="38B9BC"/>
                </a:solidFill>
                <a:latin typeface="Kosugi Maru"/>
                <a:ea typeface="Kosugi Maru"/>
              </a:rPr>
              <a:t>专业 </a:t>
            </a:r>
            <a:r>
              <a:rPr lang="en-US" sz="2000" b="1">
                <a:solidFill>
                  <a:srgbClr val="38B9BC"/>
                </a:solidFill>
                <a:latin typeface="Kosugi Maru"/>
                <a:ea typeface="Kosugi Maru"/>
              </a:rPr>
              <a:t>| </a:t>
            </a:r>
            <a:r>
              <a:rPr lang="zh-TW" sz="2000" b="1">
                <a:solidFill>
                  <a:srgbClr val="38B9BC"/>
                </a:solidFill>
                <a:latin typeface="Kosugi Maru"/>
                <a:ea typeface="Kosugi Maru"/>
              </a:rPr>
              <a:t>价值</a:t>
            </a:r>
          </a:p>
        </p:txBody>
      </p:sp>
      <p:pic>
        <p:nvPicPr>
          <p:cNvPr id="319" name="Google Shape;319;p43"/>
          <p:cNvPicPr/>
          <p:nvPr/>
        </p:nvPicPr>
        <p:blipFill rotWithShape="1">
          <a:blip r:embed="rId5"/>
          <a:srcRect t="14507"/>
          <a:stretch/>
        </p:blipFill>
        <p:spPr>
          <a:xfrm>
            <a:off x="6452125" y="1658999"/>
            <a:ext cx="2311128" cy="20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图片 108"/>
          <p:cNvPicPr/>
          <p:nvPr/>
        </p:nvPicPr>
        <p:blipFill>
          <a:blip r:embed="rId3"/>
          <a:stretch/>
        </p:blipFill>
        <p:spPr>
          <a:xfrm>
            <a:off x="926032" y="0"/>
            <a:ext cx="729193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图片 100"/>
          <p:cNvPicPr/>
          <p:nvPr/>
        </p:nvPicPr>
        <p:blipFill>
          <a:blip r:embed="rId3"/>
          <a:stretch/>
        </p:blipFill>
        <p:spPr>
          <a:xfrm>
            <a:off x="943429" y="0"/>
            <a:ext cx="725714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800">
                <a:solidFill>
                  <a:schemeClr val="dk1"/>
                </a:solidFill>
              </a:rPr>
              <a:t>三大检测情境的案例分享</a:t>
            </a:r>
          </a:p>
        </p:txBody>
      </p:sp>
      <p:sp>
        <p:nvSpPr>
          <p:cNvPr id="116" name="Google Shape;116;p21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/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快速检测 </a:t>
            </a:r>
            <a:r>
              <a:rPr lang="en-US" sz="1200" b="1">
                <a:solidFill>
                  <a:srgbClr val="38B9BC"/>
                </a:solidFill>
                <a:latin typeface="Proxima Nova"/>
                <a:ea typeface="Proxima Nova"/>
              </a:rPr>
              <a:t>(</a:t>
            </a:r>
            <a:r>
              <a:rPr lang="zh-TW" sz="1200" b="1">
                <a:solidFill>
                  <a:srgbClr val="38B9BC"/>
                </a:solidFill>
                <a:latin typeface="Proxima Nova"/>
                <a:ea typeface="Proxima Nova"/>
              </a:rPr>
              <a:t>高风险族群）</a:t>
            </a:r>
            <a:endParaRPr lang="zh-TW" sz="2000" b="1">
              <a:solidFill>
                <a:srgbClr val="38B9BC"/>
              </a:solidFill>
              <a:latin typeface="Proxima Nova"/>
              <a:ea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老年动物</a:t>
            </a:r>
          </a:p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好发品种</a:t>
            </a:r>
          </a:p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疑似心脏病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18" name="Google Shape;118;p21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术前麻醉评估</a:t>
            </a:r>
          </a:p>
        </p:txBody>
      </p:sp>
      <p:sp>
        <p:nvSpPr>
          <p:cNvPr id="122" name="Google Shape;122;p21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评估麻醉潜在风险</a:t>
            </a:r>
          </a:p>
        </p:txBody>
      </p:sp>
      <p:sp>
        <p:nvSpPr>
          <p:cNvPr id="123" name="Google Shape;123;p21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心脏病追踪</a:t>
            </a:r>
          </a:p>
        </p:txBody>
      </p:sp>
      <p:sp>
        <p:nvSpPr>
          <p:cNvPr id="124" name="Google Shape;124;p21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病程监控</a:t>
            </a:r>
          </a:p>
          <a:p>
            <a:pPr lvl="0" algn="ctr"/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药物疗效评估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Hedwig Hsieh, 謝函芸, DVM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661550" y="1840750"/>
            <a:ext cx="5056200" cy="2100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 indent="-355600"/>
            <a:r>
              <a:rPr lang="zh-TW" sz="2000"/>
              <a:t>国立中兴大学兽医系</a:t>
            </a:r>
          </a:p>
          <a:p>
            <a:pPr lvl="0" indent="-355600"/>
            <a:r>
              <a:rPr lang="zh-TW" sz="2000"/>
              <a:t>国立中兴大学兽医所</a:t>
            </a:r>
            <a:r>
              <a:rPr lang="en-US" sz="2000"/>
              <a:t>-</a:t>
            </a:r>
            <a:r>
              <a:rPr lang="zh-TW" sz="2000"/>
              <a:t>临床病理研究室</a:t>
            </a:r>
          </a:p>
          <a:p>
            <a:pPr lvl="0" indent="-355600"/>
            <a:r>
              <a:rPr lang="zh-TW" sz="2000"/>
              <a:t>爱德士生物科技有限公司 行销专员</a:t>
            </a:r>
          </a:p>
          <a:p>
            <a:pPr lvl="0" indent="-355600"/>
            <a:r>
              <a:rPr lang="zh-TW" sz="2000"/>
              <a:t>台湾拜耳股份有限公司 产品副理</a:t>
            </a:r>
          </a:p>
          <a:p>
            <a:pPr lvl="0" indent="-355600"/>
            <a:r>
              <a:rPr lang="en-US" sz="2000"/>
              <a:t>ANIWARE </a:t>
            </a:r>
            <a:r>
              <a:rPr lang="zh-TW" sz="2000"/>
              <a:t>业务行销副理</a:t>
            </a:r>
            <a:endParaRPr sz="2000"/>
          </a:p>
        </p:txBody>
      </p:sp>
      <p:pic>
        <p:nvPicPr>
          <p:cNvPr id="132" name="Google Shape;132;p22"/>
          <p:cNvPicPr/>
          <p:nvPr/>
        </p:nvPicPr>
        <p:blipFill>
          <a:blip r:embed="rId3"/>
          <a:stretch/>
        </p:blipFill>
        <p:spPr>
          <a:xfrm>
            <a:off x="829275" y="1481827"/>
            <a:ext cx="1910822" cy="28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/>
          <a:p>
            <a:pPr lvl="0"/>
            <a:r>
              <a:rPr lang="en-US" sz="2700"/>
              <a:t>AW</a:t>
            </a:r>
            <a:r>
              <a:rPr lang="zh-TW" sz="2700"/>
              <a:t>心电图报告的分析中，三大检测情境的发现</a:t>
            </a:r>
          </a:p>
        </p:txBody>
      </p:sp>
      <p:sp>
        <p:nvSpPr>
          <p:cNvPr id="139" name="Google Shape;139;p23"/>
          <p:cNvSpPr txBox="1"/>
          <p:nvPr/>
        </p:nvSpPr>
        <p:spPr>
          <a:xfrm>
            <a:off x="3297325" y="4780450"/>
            <a:ext cx="5369100" cy="3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</a:rPr>
              <a:t>*資料來源：2019-2020間8,420個AW客戶報告（狗81％；貓17％; 兔：2%）</a:t>
            </a:r>
            <a:endParaRPr sz="100"/>
          </a:p>
        </p:txBody>
      </p:sp>
      <p:pic>
        <p:nvPicPr>
          <p:cNvPr id="140" name="Google Shape;140;p23"/>
          <p:cNvPicPr/>
          <p:nvPr/>
        </p:nvPicPr>
        <p:blipFill rotWithShape="1">
          <a:blip r:embed="rId3"/>
          <a:srcRect b="26400"/>
          <a:stretch/>
        </p:blipFill>
        <p:spPr>
          <a:xfrm>
            <a:off x="750588" y="1926288"/>
            <a:ext cx="3815075" cy="11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/>
          <p:nvPr/>
        </p:nvPicPr>
        <p:blipFill>
          <a:blip r:embed="rId4"/>
          <a:stretch/>
        </p:blipFill>
        <p:spPr>
          <a:xfrm>
            <a:off x="832575" y="3407250"/>
            <a:ext cx="7363175" cy="11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750588" y="1041738"/>
            <a:ext cx="3612300" cy="5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>
              <a:lnSpc>
                <a:spcPct val="115000"/>
              </a:lnSpc>
            </a:pPr>
            <a:r>
              <a:rPr lang="zh-TW">
                <a:latin typeface="Source Sans Pro"/>
                <a:ea typeface="Source Sans Pro"/>
              </a:rPr>
              <a:t>总计有</a:t>
            </a:r>
            <a:r>
              <a:rPr lang="en-US" b="1">
                <a:solidFill>
                  <a:srgbClr val="FF0000"/>
                </a:solidFill>
                <a:latin typeface="Source Sans Pro"/>
                <a:ea typeface="Source Sans Pro"/>
              </a:rPr>
              <a:t>35.5%</a:t>
            </a:r>
            <a:r>
              <a:rPr lang="zh-TW">
                <a:latin typeface="Source Sans Pro"/>
                <a:ea typeface="Source Sans Pro"/>
              </a:rPr>
              <a:t>的异常比例，</a:t>
            </a:r>
          </a:p>
          <a:p>
            <a:pPr lvl="0">
              <a:lnSpc>
                <a:spcPct val="115000"/>
              </a:lnSpc>
            </a:pPr>
            <a:r>
              <a:rPr lang="zh-TW">
                <a:latin typeface="Source Sans Pro"/>
                <a:ea typeface="Source Sans Pro"/>
              </a:rPr>
              <a:t>最常见的异常为心室扩大与其他传导性疾病</a:t>
            </a:r>
          </a:p>
        </p:txBody>
      </p:sp>
      <p:pic>
        <p:nvPicPr>
          <p:cNvPr id="143" name="Google Shape;143;p23"/>
          <p:cNvPicPr/>
          <p:nvPr/>
        </p:nvPicPr>
        <p:blipFill>
          <a:blip r:embed="rId5"/>
          <a:stretch/>
        </p:blipFill>
        <p:spPr>
          <a:xfrm>
            <a:off x="5234162" y="1329750"/>
            <a:ext cx="2558874" cy="192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519737" y="276400"/>
            <a:ext cx="5089800" cy="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</a:rPr>
              <a:t>三大檢測情境的案例分享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77263" y="2652375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38B9BC"/>
                </a:solidFill>
                <a:latin typeface="Proxima Nova"/>
                <a:ea typeface="Proxima Nova"/>
              </a:rPr>
              <a:t>快速檢測 </a:t>
            </a:r>
            <a:r>
              <a:rPr lang="zh-TW" b="1">
                <a:solidFill>
                  <a:srgbClr val="38B9BC"/>
                </a:solidFill>
                <a:latin typeface="Proxima Nova"/>
                <a:ea typeface="Proxima Nova"/>
              </a:rPr>
              <a:t>(高風險族群）</a:t>
            </a:r>
            <a:endParaRPr b="1">
              <a:solidFill>
                <a:srgbClr val="38B9BC"/>
              </a:solidFill>
              <a:latin typeface="Proxima Nova"/>
              <a:ea typeface="Proxima Nova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3624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老年動物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好發品種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323E48"/>
                </a:solidFill>
                <a:latin typeface="Proxima Nova Semibold"/>
                <a:ea typeface="Proxima Nova Semibold"/>
              </a:rPr>
              <a:t>疑似心臟病</a:t>
            </a:r>
            <a:endParaRPr sz="1500">
              <a:solidFill>
                <a:srgbClr val="323E48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51" name="Google Shape;151;p24"/>
          <p:cNvPicPr/>
          <p:nvPr/>
        </p:nvPicPr>
        <p:blipFill>
          <a:blip r:embed="rId3"/>
          <a:stretch/>
        </p:blipFill>
        <p:spPr>
          <a:xfrm>
            <a:off x="469212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/>
          <p:nvPr/>
        </p:nvPicPr>
        <p:blipFill>
          <a:blip r:embed="rId4"/>
          <a:stretch/>
        </p:blipFill>
        <p:spPr>
          <a:xfrm>
            <a:off x="3351506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/>
          <p:nvPr/>
        </p:nvPicPr>
        <p:blipFill>
          <a:blip r:embed="rId5"/>
          <a:stretch/>
        </p:blipFill>
        <p:spPr>
          <a:xfrm>
            <a:off x="6213161" y="1250350"/>
            <a:ext cx="2386813" cy="1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3288550" y="2652363"/>
            <a:ext cx="28137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CCCCCC"/>
                </a:solidFill>
                <a:latin typeface="Proxima Nova"/>
                <a:ea typeface="Proxima Nova"/>
              </a:rPr>
              <a:t>術前麻醉評估</a:t>
            </a:r>
            <a:endParaRPr sz="2000" b="1">
              <a:solidFill>
                <a:srgbClr val="CCCCCC"/>
              </a:solidFill>
              <a:latin typeface="Proxima Nova"/>
              <a:ea typeface="Proxima Nova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3320913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CCCCCC"/>
                </a:solidFill>
                <a:latin typeface="Proxima Nova Semibold"/>
                <a:ea typeface="Proxima Nova Semibold"/>
              </a:rPr>
              <a:t>評估麻醉潛在風險</a:t>
            </a:r>
            <a:endParaRPr sz="1500">
              <a:solidFill>
                <a:srgbClr val="CCCCCC"/>
              </a:solidFill>
              <a:latin typeface="Proxima Nova Semibold"/>
              <a:ea typeface="Proxima Nova Semibold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665201" y="2652375"/>
            <a:ext cx="16581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D9D9D9"/>
                </a:solidFill>
                <a:latin typeface="Proxima Nova"/>
                <a:ea typeface="Proxima Nova"/>
              </a:rPr>
              <a:t>心臟病追蹤</a:t>
            </a:r>
            <a:endParaRPr sz="2000" b="1">
              <a:solidFill>
                <a:srgbClr val="D9D9D9"/>
              </a:solidFill>
              <a:latin typeface="Proxima Nova"/>
              <a:ea typeface="Proxima Nova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6064575" y="3168975"/>
            <a:ext cx="2600400" cy="8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D9D9D9"/>
                </a:solidFill>
                <a:latin typeface="Proxima Nova Semibold"/>
                <a:ea typeface="Proxima Nova Semibold"/>
              </a:rPr>
              <a:t>病程監控</a:t>
            </a:r>
            <a:endParaRPr sz="1500">
              <a:solidFill>
                <a:srgbClr val="D9D9D9"/>
              </a:solidFill>
              <a:latin typeface="Proxima Nova Semibold"/>
              <a:ea typeface="Proxima Nova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D9D9D9"/>
                </a:solidFill>
                <a:latin typeface="Proxima Nova Semibold"/>
                <a:ea typeface="Proxima Nova Semibold"/>
              </a:rPr>
              <a:t>藥物療效評估</a:t>
            </a:r>
            <a:endParaRPr sz="1500">
              <a:solidFill>
                <a:srgbClr val="D9D9D9"/>
              </a:solidFill>
              <a:latin typeface="Proxima Nova Semibold"/>
              <a:ea typeface="Proxima Nova Semibold"/>
            </a:endParaRPr>
          </a:p>
        </p:txBody>
      </p:sp>
      <p:pic>
        <p:nvPicPr>
          <p:cNvPr id="158" name="Google Shape;158;p24"/>
          <p:cNvPicPr/>
          <p:nvPr/>
        </p:nvPicPr>
        <p:blipFill>
          <a:blip r:embed="rId6"/>
          <a:stretch/>
        </p:blipFill>
        <p:spPr>
          <a:xfrm rot="682801">
            <a:off x="2010373" y="4062525"/>
            <a:ext cx="13525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全屏显示(16:9)</PresentationFormat>
  <Paragraphs>166</Paragraphs>
  <Slides>30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PowerPoint 演示文稿</vt:lpstr>
      <vt:lpstr>PowerPoint 演示文稿</vt:lpstr>
      <vt:lpstr>Joe Mak, Ph.D. , Founder and CEO</vt:lpstr>
      <vt:lpstr>PowerPoint 演示文稿</vt:lpstr>
      <vt:lpstr>PowerPoint 演示文稿</vt:lpstr>
      <vt:lpstr>PowerPoint 演示文稿</vt:lpstr>
      <vt:lpstr>Hedwig Hsieh, 謝函芸, DVM</vt:lpstr>
      <vt:lpstr>AW心电图报告的分析中，三大检测情境的发现</vt:lpstr>
      <vt:lpstr>PowerPoint 演示文稿</vt:lpstr>
      <vt:lpstr>PowerPoint 演示文稿</vt:lpstr>
      <vt:lpstr>老年及高风险品种异常比率高达40-50%</vt:lpstr>
      <vt:lpstr>King </vt:lpstr>
      <vt:lpstr>Cardiobird检查结果</vt:lpstr>
      <vt:lpstr>诊断及后续建议</vt:lpstr>
      <vt:lpstr>後續追蹤-腹腔超音波</vt:lpstr>
      <vt:lpstr>后续追踪-心脏超音波</vt:lpstr>
      <vt:lpstr>最终诊断</vt:lpstr>
      <vt:lpstr>Cardiobird于临床诊断的价值</vt:lpstr>
      <vt:lpstr>PowerPoint 演示文稿</vt:lpstr>
      <vt:lpstr>巧克力 </vt:lpstr>
      <vt:lpstr>Cardiobird检查结果</vt:lpstr>
      <vt:lpstr>诊断及后续建议</vt:lpstr>
      <vt:lpstr>ASA麻醉前分级</vt:lpstr>
      <vt:lpstr>PowerPoint 演示文稿</vt:lpstr>
      <vt:lpstr>PowerPoint 演示文稿</vt:lpstr>
      <vt:lpstr>小不點 </vt:lpstr>
      <vt:lpstr>Cardiobird检查结果</vt:lpstr>
      <vt:lpstr>Cardiobird心电图判读</vt:lpstr>
      <vt:lpstr>Cardiobird于临床诊断的价值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我的电脑</dc:creator>
  <cp:lastModifiedBy>abby</cp:lastModifiedBy>
  <cp:revision>1</cp:revision>
  <dcterms:modified xsi:type="dcterms:W3CDTF">2020-12-23T00:39:34Z</dcterms:modified>
</cp:coreProperties>
</file>